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8" r:id="rId2"/>
    <p:sldId id="259" r:id="rId3"/>
    <p:sldId id="260" r:id="rId4"/>
    <p:sldId id="261" r:id="rId5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6CF"/>
    <a:srgbClr val="3E6FD2"/>
    <a:srgbClr val="2D5EC1"/>
    <a:srgbClr val="BDDEFF"/>
    <a:srgbClr val="99CCFF"/>
    <a:srgbClr val="808080"/>
    <a:srgbClr val="FFD624"/>
    <a:srgbClr val="0F5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470" autoAdjust="0"/>
  </p:normalViewPr>
  <p:slideViewPr>
    <p:cSldViewPr>
      <p:cViewPr varScale="1">
        <p:scale>
          <a:sx n="72" d="100"/>
          <a:sy n="72" d="100"/>
        </p:scale>
        <p:origin x="684" y="60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50" d="100"/>
          <a:sy n="50" d="100"/>
        </p:scale>
        <p:origin x="-4644" y="-1074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37928F28-21F7-4097-8C94-DB751EEC50B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74373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70"/>
            <a:ext cx="5445126" cy="447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FBBD8B08-7907-4096-B83D-87A88400283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59063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nb-NO" altLang="en-US" dirty="0"/>
              <a:t>.  </a:t>
            </a:r>
          </a:p>
          <a:p>
            <a:endParaRPr lang="nb-NO" alt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9223" indent="-28730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53994" indent="-23016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15909" indent="-23016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77825" indent="-23016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34979" indent="-23016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92131" indent="-23016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49285" indent="-23016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906438" indent="-23016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6B37B5D-E961-4E97-8D8A-A4D05186983A}" type="slidenum">
              <a:rPr lang="en-GB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9404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/>
              <a:t>Click to edit Master title style</a:t>
            </a:r>
            <a:endParaRPr lang="en-GB" altLang="en-US" noProof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en-GB" alt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993BA008-5438-4C33-9E67-A72B3FB9C4E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79A95-8996-4F93-B29A-A3813B3FAB7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5472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DB391-1809-4A76-8852-9410ECB8C36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9117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65C21-5100-4679-BF82-C1B9EAB50C9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4024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FB29E-7DE7-44F9-88B3-FFAFC4F0B0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00807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AA7B8-2E9D-4165-8AB1-D24B4DBA8E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509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67F431-E463-4843-ACE3-E725D717550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7265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25DA1-2BAC-4073-94AE-6493CE98A1D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1348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AD1D9-939A-4BDC-B0CA-76D53778C8B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1697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DB5685-C46C-4D31-AE47-0BEA0C81701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4086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32E18-88D4-47E8-B128-4C58BA114EB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23238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/>
              <a:t>Second level</a:t>
            </a:r>
            <a:endParaRPr lang="en-GB" altLang="en-US"/>
          </a:p>
          <a:p>
            <a:pPr lvl="1"/>
            <a:r>
              <a:rPr lang="en-GB" altLang="en-US"/>
              <a:t>Third level</a:t>
            </a:r>
          </a:p>
          <a:p>
            <a:pPr lvl="2"/>
            <a:r>
              <a:rPr lang="en-GB" altLang="en-US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AA090CD9-C3D7-47F8-A41B-6E6EC2DF69D6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11188" y="2420938"/>
            <a:ext cx="8351837" cy="2087562"/>
          </a:xfrm>
        </p:spPr>
        <p:txBody>
          <a:bodyPr/>
          <a:lstStyle/>
          <a:p>
            <a:pPr indent="0" algn="ctr" eaLnBrk="1" hangingPunct="1"/>
            <a:r>
              <a:rPr lang="nb-NO" altLang="en-US" sz="7400" b="0" dirty="0">
                <a:latin typeface="Calibri" pitchFamily="34" charset="0"/>
              </a:rPr>
              <a:t> </a:t>
            </a:r>
            <a:r>
              <a:rPr lang="nb-NO" altLang="en-US" sz="4000" b="0" dirty="0">
                <a:latin typeface="Calibri" pitchFamily="34" charset="0"/>
              </a:rPr>
              <a:t>PA SAFE</a:t>
            </a:r>
            <a:br>
              <a:rPr lang="nb-NO" altLang="en-US" sz="4000" b="0" dirty="0">
                <a:latin typeface="Calibri" pitchFamily="34" charset="0"/>
              </a:rPr>
            </a:br>
            <a:r>
              <a:rPr lang="nb-NO" altLang="en-US" sz="4000" b="0" dirty="0">
                <a:latin typeface="Calibri" pitchFamily="34" charset="0"/>
              </a:rPr>
              <a:t>Turku</a:t>
            </a:r>
            <a:br>
              <a:rPr lang="nb-NO" altLang="en-US" sz="4000" b="0" dirty="0">
                <a:latin typeface="Calibri" pitchFamily="34" charset="0"/>
              </a:rPr>
            </a:br>
            <a:r>
              <a:rPr lang="fr-FR" altLang="en-US" sz="7400" b="0" dirty="0">
                <a:latin typeface="Calibri" pitchFamily="34" charset="0"/>
              </a:rPr>
              <a:t>  </a:t>
            </a:r>
            <a:endParaRPr lang="en-GB" altLang="en-US" sz="7000" dirty="0"/>
          </a:p>
        </p:txBody>
      </p:sp>
      <p:sp>
        <p:nvSpPr>
          <p:cNvPr id="7171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31990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Report from the EU-</a:t>
            </a:r>
            <a:r>
              <a:rPr lang="en-GB" dirty="0" err="1"/>
              <a:t>Commision</a:t>
            </a:r>
            <a:r>
              <a:rPr lang="en-GB" dirty="0"/>
              <a:t> on the implementation of the EUSBSR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960961"/>
          </a:xfrm>
        </p:spPr>
        <p:txBody>
          <a:bodyPr/>
          <a:lstStyle/>
          <a:p>
            <a:pPr marL="457200" lvl="1" indent="0">
              <a:buNone/>
            </a:pPr>
            <a:r>
              <a:rPr lang="en-GB" sz="1800" b="0" dirty="0"/>
              <a:t>Commission to draft a single report every two years, starting end of 2016, describing the progress made towards the implementation of all macro-regional strategies.</a:t>
            </a:r>
          </a:p>
          <a:p>
            <a:pPr marL="457200" lvl="1" indent="0">
              <a:buNone/>
            </a:pPr>
            <a:endParaRPr lang="en-GB" sz="1800" b="0" dirty="0"/>
          </a:p>
          <a:p>
            <a:pPr lvl="1"/>
            <a:r>
              <a:rPr lang="en-GB" sz="1800" b="0" dirty="0"/>
              <a:t>Achievements</a:t>
            </a:r>
          </a:p>
          <a:p>
            <a:pPr lvl="1"/>
            <a:r>
              <a:rPr lang="en-GB" sz="1800" b="0" dirty="0"/>
              <a:t>Targets and indicators</a:t>
            </a:r>
          </a:p>
          <a:p>
            <a:pPr lvl="1"/>
            <a:r>
              <a:rPr lang="en-GB" sz="1800" b="0" dirty="0"/>
              <a:t>Funding allocated</a:t>
            </a:r>
          </a:p>
          <a:p>
            <a:pPr lvl="1"/>
            <a:r>
              <a:rPr lang="en-GB" sz="1800" b="0" dirty="0"/>
              <a:t>Cross-cutting cooperation</a:t>
            </a:r>
          </a:p>
          <a:p>
            <a:pPr lvl="1"/>
            <a:r>
              <a:rPr lang="en-GB" sz="1800" b="0" dirty="0"/>
              <a:t>Governance</a:t>
            </a:r>
          </a:p>
          <a:p>
            <a:pPr lvl="1"/>
            <a:r>
              <a:rPr lang="en-GB" sz="1800" b="0" dirty="0"/>
              <a:t>Main issues</a:t>
            </a:r>
          </a:p>
          <a:p>
            <a:pPr lvl="1"/>
            <a:r>
              <a:rPr lang="en-GB" sz="1800" b="0" dirty="0"/>
              <a:t>Lessons learnt</a:t>
            </a:r>
          </a:p>
          <a:p>
            <a:pPr lvl="1"/>
            <a:r>
              <a:rPr lang="en-GB" sz="1800" b="0" dirty="0"/>
              <a:t>Next steps</a:t>
            </a: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7829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European Investment Project Portal (EIPP)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888953"/>
          </a:xfrm>
        </p:spPr>
        <p:txBody>
          <a:bodyPr/>
          <a:lstStyle/>
          <a:p>
            <a:pPr marL="0" indent="0">
              <a:buNone/>
            </a:pPr>
            <a:r>
              <a:rPr lang="en-GB" i="0" dirty="0"/>
              <a:t>It is newly established portal for project promoters or investors.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b="0" dirty="0"/>
              <a:t>Project eligibility criteria include have a project with a total cost of at least Euro 10 mill., fall under one of pre-determined sectors, be expected to start within three years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b="0" i="0" dirty="0"/>
              <a:t>Sectors covered include knowledge and digital economy, energy union, transport, social infrastructure and other, and resources and environment</a:t>
            </a:r>
            <a:endParaRPr lang="en-GB" b="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b="0" i="0" dirty="0"/>
              <a:t>Website: https://ec.Europa.eu/priorities/european-investment-project-portal-eipp_en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b="0" i="0" dirty="0"/>
          </a:p>
        </p:txBody>
      </p:sp>
    </p:spTree>
    <p:extLst>
      <p:ext uri="{BB962C8B-B14F-4D97-AF65-F5344CB8AC3E}">
        <p14:creationId xmlns:p14="http://schemas.microsoft.com/office/powerpoint/2010/main" val="673145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news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899591" y="2492896"/>
            <a:ext cx="7329873" cy="3529013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sz="1800" b="0" dirty="0"/>
              <a:t>First meeting of the ERDF MA NETWORK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b-NO" sz="1800" b="0" dirty="0"/>
              <a:t>The </a:t>
            </a:r>
            <a:r>
              <a:rPr lang="en-GB" sz="1800" b="0" dirty="0"/>
              <a:t>need</a:t>
            </a:r>
            <a:r>
              <a:rPr lang="nb-NO" sz="1800" b="0" dirty="0"/>
              <a:t> for MA Network in </a:t>
            </a:r>
            <a:r>
              <a:rPr lang="en-GB" sz="1800" b="0" dirty="0"/>
              <a:t>the</a:t>
            </a:r>
            <a:r>
              <a:rPr lang="nb-NO" sz="1800" b="0" dirty="0"/>
              <a:t> EUSBSR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1800" dirty="0"/>
              <a:t>Cooperation intensions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1800" b="0" dirty="0"/>
              <a:t>Network and possible ways of cooperation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1800" b="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800" b="0" dirty="0"/>
              <a:t>Workshop on monitoring of the EU strategy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1800" b="0" dirty="0"/>
              <a:t>The EUSBSR in a larger regional context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1800" b="0" dirty="0" err="1"/>
              <a:t>Monoitoring</a:t>
            </a:r>
            <a:r>
              <a:rPr lang="en-GB" sz="1800" b="0" dirty="0"/>
              <a:t> needs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1800" b="0" dirty="0"/>
              <a:t>Use of results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1800"/>
              <a:t>Warsaw on the 27 of June</a:t>
            </a:r>
            <a:endParaRPr lang="en-GB" sz="1800" b="0" dirty="0"/>
          </a:p>
          <a:p>
            <a:pPr marL="914400" lvl="2" indent="0"/>
            <a:endParaRPr lang="en-GB" sz="1800" b="0" dirty="0"/>
          </a:p>
          <a:p>
            <a:pPr lvl="2">
              <a:buFont typeface="Arial" panose="020B0604020202020204" pitchFamily="34" charset="0"/>
              <a:buChar char="•"/>
            </a:pPr>
            <a:endParaRPr lang="en-GB" sz="1800" dirty="0"/>
          </a:p>
          <a:p>
            <a:pPr lvl="2">
              <a:buFont typeface="Arial" panose="020B0604020202020204" pitchFamily="34" charset="0"/>
              <a:buChar char="•"/>
            </a:pP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3728590318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1228</TotalTime>
  <Words>184</Words>
  <Application>Microsoft Office PowerPoint</Application>
  <PresentationFormat>Skjermfremvisning (4:3)</PresentationFormat>
  <Paragraphs>31</Paragraphs>
  <Slides>4</Slides>
  <Notes>1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4</vt:i4>
      </vt:variant>
    </vt:vector>
  </HeadingPairs>
  <TitlesOfParts>
    <vt:vector size="8" baseType="lpstr">
      <vt:lpstr>Arial</vt:lpstr>
      <vt:lpstr>Calibri</vt:lpstr>
      <vt:lpstr>Verdana</vt:lpstr>
      <vt:lpstr>Blank</vt:lpstr>
      <vt:lpstr> PA SAFE Turku   </vt:lpstr>
      <vt:lpstr>Report from the EU-Commision on the implementation of the EUSBSR</vt:lpstr>
      <vt:lpstr>European Investment Project Portal (EIPP)</vt:lpstr>
      <vt:lpstr>Other news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EUs samhoerighetspolitikk</dc:title>
  <dc:creator>GODAL Odd (REGIO)</dc:creator>
  <cp:lastModifiedBy>Bruker</cp:lastModifiedBy>
  <cp:revision>120</cp:revision>
  <cp:lastPrinted>2016-04-05T07:09:29Z</cp:lastPrinted>
  <dcterms:created xsi:type="dcterms:W3CDTF">2016-02-04T12:20:46Z</dcterms:created>
  <dcterms:modified xsi:type="dcterms:W3CDTF">2016-05-16T16:44:06Z</dcterms:modified>
</cp:coreProperties>
</file>